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notesMasterIdLst>
    <p:notesMasterId r:id="rId31"/>
  </p:notesMasterIdLst>
  <p:handoutMasterIdLst>
    <p:handoutMasterId r:id="rId32"/>
  </p:handoutMasterIdLst>
  <p:sldIdLst>
    <p:sldId id="367" r:id="rId5"/>
    <p:sldId id="368" r:id="rId6"/>
    <p:sldId id="322" r:id="rId7"/>
    <p:sldId id="369" r:id="rId8"/>
    <p:sldId id="386" r:id="rId9"/>
    <p:sldId id="332" r:id="rId10"/>
    <p:sldId id="365" r:id="rId11"/>
    <p:sldId id="389" r:id="rId12"/>
    <p:sldId id="374" r:id="rId13"/>
    <p:sldId id="373" r:id="rId14"/>
    <p:sldId id="364" r:id="rId15"/>
    <p:sldId id="394" r:id="rId16"/>
    <p:sldId id="396" r:id="rId17"/>
    <p:sldId id="397" r:id="rId18"/>
    <p:sldId id="382" r:id="rId19"/>
    <p:sldId id="390" r:id="rId20"/>
    <p:sldId id="384" r:id="rId21"/>
    <p:sldId id="383" r:id="rId22"/>
    <p:sldId id="385" r:id="rId23"/>
    <p:sldId id="391" r:id="rId24"/>
    <p:sldId id="393" r:id="rId25"/>
    <p:sldId id="388" r:id="rId26"/>
    <p:sldId id="375" r:id="rId27"/>
    <p:sldId id="377" r:id="rId28"/>
    <p:sldId id="376" r:id="rId29"/>
    <p:sldId id="378" r:id="rId30"/>
  </p:sldIdLst>
  <p:sldSz cx="12179300" cy="9134475" type="ledger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6820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136401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204601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272802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3410026" algn="l" defTabSz="136401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4092031" algn="l" defTabSz="136401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4774037" algn="l" defTabSz="136401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5456042" algn="l" defTabSz="136401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F5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3" autoAdjust="0"/>
    <p:restoredTop sz="86463" autoAdjust="0"/>
  </p:normalViewPr>
  <p:slideViewPr>
    <p:cSldViewPr>
      <p:cViewPr varScale="1">
        <p:scale>
          <a:sx n="74" d="100"/>
          <a:sy n="74" d="100"/>
        </p:scale>
        <p:origin x="1824" y="84"/>
      </p:cViewPr>
      <p:guideLst>
        <p:guide orient="horz" pos="2877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75"/>
    </p:cViewPr>
  </p:sorterViewPr>
  <p:notesViewPr>
    <p:cSldViewPr>
      <p:cViewPr varScale="1">
        <p:scale>
          <a:sx n="86" d="100"/>
          <a:sy n="86" d="100"/>
        </p:scale>
        <p:origin x="-5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9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1DE2628F-4984-45FE-AA6B-33194DF67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76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314CAA84-4CA3-4A5C-A771-868D1F04BD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8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82005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364010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2046016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728021" algn="l" rtl="0" fontAlgn="base">
      <a:spcBef>
        <a:spcPct val="30000"/>
      </a:spcBef>
      <a:spcAft>
        <a:spcPct val="0"/>
      </a:spcAft>
      <a:defRPr sz="1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410026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092031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774037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56042" algn="l" defTabSz="13640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74DE-E303-4544-9264-648FC93CB0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Location; location;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AA84-4CA3-4A5C-A771-868D1F04BD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22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Possible paid</a:t>
            </a:r>
            <a:r>
              <a:rPr lang="en-US" baseline="0" dirty="0"/>
              <a:t> cloud service via WRN footprint;  El Paso node – need to re-</a:t>
            </a:r>
            <a:r>
              <a:rPr lang="en-US" baseline="0" dirty="0" err="1"/>
              <a:t>evalue</a:t>
            </a:r>
            <a:r>
              <a:rPr lang="en-US" baseline="0" dirty="0"/>
              <a:t>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AA84-4CA3-4A5C-A771-868D1F04BD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29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CAA84-4CA3-4A5C-A771-868D1F04BD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2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563F-E3F5-421C-8B9E-A4BFA0CF585B}" type="slidenum">
              <a:rPr lang="en-US"/>
              <a:pPr/>
              <a:t>22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Operates</a:t>
            </a:r>
            <a:r>
              <a:rPr lang="en-US" baseline="0" dirty="0"/>
              <a:t> like non-profit but with entrepreneur spirit to make operation viable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97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563F-E3F5-421C-8B9E-A4BFA0CF585B}" type="slidenum">
              <a:rPr lang="en-US"/>
              <a:pPr/>
              <a:t>23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Need</a:t>
            </a:r>
            <a:r>
              <a:rPr lang="en-US" baseline="0" dirty="0"/>
              <a:t> to decide how to break these cost down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7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563F-E3F5-421C-8B9E-A4BFA0CF585B}" type="slidenum">
              <a:rPr lang="en-US"/>
              <a:pPr/>
              <a:t>24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No</a:t>
            </a:r>
            <a:r>
              <a:rPr lang="en-US" baseline="0" dirty="0"/>
              <a:t> dedicated staff as engineers has to support ever growing campus environment. </a:t>
            </a:r>
          </a:p>
          <a:p>
            <a:pPr eaLnBrk="1" hangingPunct="1"/>
            <a:r>
              <a:rPr lang="en-US" baseline="0" dirty="0"/>
              <a:t>Network security for </a:t>
            </a:r>
            <a:r>
              <a:rPr lang="en-US" baseline="0" dirty="0" err="1"/>
              <a:t>Gigapop</a:t>
            </a:r>
            <a:r>
              <a:rPr lang="en-US" baseline="0" dirty="0"/>
              <a:t> has astronomical cost – not conducive</a:t>
            </a:r>
          </a:p>
          <a:p>
            <a:pPr eaLnBrk="1" hangingPunct="1"/>
            <a:r>
              <a:rPr lang="en-US" baseline="0" dirty="0"/>
              <a:t>Public services with entrepreneur spirits &lt;&lt;</a:t>
            </a:r>
          </a:p>
          <a:p>
            <a:pPr eaLnBrk="1" hangingPunct="1"/>
            <a:endParaRPr lang="en-US" baseline="0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8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563F-E3F5-421C-8B9E-A4BFA0CF585B}" type="slidenum">
              <a:rPr lang="en-US"/>
              <a:pPr/>
              <a:t>25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6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563F-E3F5-421C-8B9E-A4BFA0CF585B}" type="slidenum">
              <a:rPr lang="en-US"/>
              <a:pPr/>
              <a:t>26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75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74DE-E303-4544-9264-648FC93CB0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25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4AC327-2408-46C6-A502-0F77F4CC0E35}" type="slidenum">
              <a:rPr lang="en-US"/>
              <a:pPr/>
              <a:t>3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51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874DE-E303-4544-9264-648FC93CB0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5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BAE99-A34A-4FEE-97E7-171E1929ECAF}" type="slidenum">
              <a:rPr lang="en-US"/>
              <a:pPr/>
              <a:t>5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Lesson learned &amp; experience earned from each milestone. </a:t>
            </a:r>
            <a:r>
              <a:rPr lang="en-US" baseline="0" dirty="0"/>
              <a:t> Upstream Internet bandwidth grew from less than 1 </a:t>
            </a:r>
            <a:r>
              <a:rPr lang="en-US" baseline="0" dirty="0" err="1"/>
              <a:t>Gbps</a:t>
            </a:r>
            <a:r>
              <a:rPr lang="en-US" baseline="0" dirty="0"/>
              <a:t> to 7+ </a:t>
            </a:r>
            <a:r>
              <a:rPr lang="en-US" baseline="0" dirty="0" err="1"/>
              <a:t>Gbps</a:t>
            </a:r>
            <a:r>
              <a:rPr lang="en-US" baseline="0" dirty="0"/>
              <a:t>.   Cost neutral operations. </a:t>
            </a:r>
          </a:p>
        </p:txBody>
      </p:sp>
    </p:spTree>
    <p:extLst>
      <p:ext uri="{BB962C8B-B14F-4D97-AF65-F5344CB8AC3E}">
        <p14:creationId xmlns:p14="http://schemas.microsoft.com/office/powerpoint/2010/main" val="3047761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6BAE99-A34A-4FEE-97E7-171E1929ECAF}" type="slidenum">
              <a:rPr lang="en-US"/>
              <a:pPr/>
              <a:t>6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Operates</a:t>
            </a:r>
            <a:r>
              <a:rPr lang="en-US" baseline="0" dirty="0"/>
              <a:t> like non-profit but with entrepreneur spirit to make operation viable.  Strive for cost neutral operations.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563F-E3F5-421C-8B9E-A4BFA0CF585B}" type="slidenum">
              <a:rPr lang="en-US"/>
              <a:pPr/>
              <a:t>7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1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A4563F-E3F5-421C-8B9E-A4BFA0CF585B}" type="slidenum">
              <a:rPr lang="en-US"/>
              <a:pPr/>
              <a:t>9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97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2CA416-85D7-490D-96E5-520C84865A23}" type="slidenum">
              <a:rPr lang="en-US"/>
              <a:pPr/>
              <a:t>10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/>
              <a:t>Some key take</a:t>
            </a:r>
            <a:r>
              <a:rPr lang="en-US" baseline="0" dirty="0"/>
              <a:t> away on value of strategic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4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6212384"/>
            <a:ext cx="1218874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6401" tIns="68201" rIns="136401" bIns="6820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3448" y="2334369"/>
            <a:ext cx="10352405" cy="243714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7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3448" y="4810459"/>
            <a:ext cx="10352405" cy="1597939"/>
          </a:xfrm>
        </p:spPr>
        <p:txBody>
          <a:bodyPr lIns="68201" rIns="68201"/>
          <a:lstStyle>
            <a:lvl1pPr marL="0" marR="95481" indent="0" algn="r">
              <a:buNone/>
              <a:defRPr>
                <a:solidFill>
                  <a:schemeClr val="tx2"/>
                </a:solidFill>
              </a:defRPr>
            </a:lvl1pPr>
            <a:lvl2pPr marL="682005" indent="0" algn="ctr">
              <a:buNone/>
            </a:lvl2pPr>
            <a:lvl3pPr marL="1364010" indent="0" algn="ctr">
              <a:buNone/>
            </a:lvl3pPr>
            <a:lvl4pPr marL="2046016" indent="0" algn="ctr">
              <a:buNone/>
            </a:lvl4pPr>
            <a:lvl5pPr marL="2728021" indent="0" algn="ctr">
              <a:buNone/>
            </a:lvl5pPr>
            <a:lvl6pPr marL="3410026" indent="0" algn="ctr">
              <a:buNone/>
            </a:lvl6pPr>
            <a:lvl7pPr marL="4092031" indent="0" algn="ctr">
              <a:buNone/>
            </a:lvl7pPr>
            <a:lvl8pPr marL="4774037" indent="0" algn="ctr">
              <a:buNone/>
            </a:lvl8pPr>
            <a:lvl9pPr marL="5456042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4" y="6597121"/>
            <a:ext cx="12184315" cy="2546795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E1B098-B4F4-4619-8A9D-27828D8380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1973049"/>
            <a:ext cx="10961370" cy="584200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F52B8-1C64-44AA-88C0-C0DD2D5C5A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5845" y="365806"/>
            <a:ext cx="2367491" cy="744924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7"/>
            <a:ext cx="8424016" cy="744924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C39AC-FD52-4A49-8BA7-F60D26609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165" y="1411478"/>
            <a:ext cx="10352405" cy="24358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72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4836" y="3904878"/>
            <a:ext cx="6089650" cy="1937830"/>
          </a:xfrm>
        </p:spPr>
        <p:txBody>
          <a:bodyPr lIns="136401" rIns="136401" anchor="t"/>
          <a:lstStyle>
            <a:lvl1pPr marL="0" indent="0" algn="l">
              <a:buNone/>
              <a:defRPr sz="3400">
                <a:solidFill>
                  <a:schemeClr val="tx1"/>
                </a:solidFill>
              </a:defRPr>
            </a:lvl1pPr>
            <a:lvl2pPr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2AAAB-56B5-4426-A8A4-8269AD7996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3856" y="4003121"/>
            <a:ext cx="243586" cy="30448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401" tIns="68201" rIns="136401" bIns="68201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595560" y="4003121"/>
            <a:ext cx="243586" cy="30448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401" tIns="68201" rIns="136401" bIns="68201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1973048"/>
            <a:ext cx="5379191" cy="602833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1973048"/>
            <a:ext cx="5379191" cy="6028331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D235-EE2D-423C-9109-E3C8A757144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3688"/>
            <a:ext cx="10961370" cy="1522413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7206086"/>
            <a:ext cx="5381306" cy="101494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72802" anchor="ctr"/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86918" y="7206086"/>
            <a:ext cx="5383420" cy="1014942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72802" anchor="ctr"/>
          <a:lstStyle>
            <a:lvl1pPr marL="0" indent="0">
              <a:buNone/>
              <a:defRPr sz="3600" b="0">
                <a:solidFill>
                  <a:schemeClr val="bg1"/>
                </a:solidFill>
              </a:defRPr>
            </a:lvl1pPr>
            <a:lvl2pPr>
              <a:buNone/>
              <a:defRPr sz="3000" b="1"/>
            </a:lvl2pPr>
            <a:lvl3pPr>
              <a:buNone/>
              <a:defRPr sz="2700" b="1"/>
            </a:lvl3pPr>
            <a:lvl4pPr>
              <a:buNone/>
              <a:defRPr sz="2400" b="1"/>
            </a:lvl4pPr>
            <a:lvl5pPr>
              <a:buNone/>
              <a:defRPr sz="24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8965" y="1923720"/>
            <a:ext cx="5381306" cy="525020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17" y="1923720"/>
            <a:ext cx="5383420" cy="5250209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C9B6-FAEB-4D9B-B5F4-B924CB6BE1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954BD-A33E-41FE-9046-54079EBFE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1D57-6527-4407-BC2B-23BCF82F90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930" y="6495627"/>
            <a:ext cx="9965310" cy="608965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7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86662" y="7132699"/>
            <a:ext cx="5293936" cy="1217930"/>
          </a:xfrm>
        </p:spPr>
        <p:txBody>
          <a:bodyPr/>
          <a:lstStyle>
            <a:lvl1pPr marL="0" indent="0" algn="r">
              <a:buNone/>
              <a:defRPr sz="2400"/>
            </a:lvl1pPr>
            <a:lvl2pPr>
              <a:buNone/>
              <a:defRPr sz="1800"/>
            </a:lvl2pPr>
            <a:lvl3pPr>
              <a:buNone/>
              <a:defRPr sz="15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7930" y="365379"/>
            <a:ext cx="9962667" cy="60896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CB258-FCBE-41A1-8B0B-96CF33654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0057" y="7250310"/>
            <a:ext cx="9540452" cy="863409"/>
          </a:xfrm>
          <a:noFill/>
        </p:spPr>
        <p:txBody>
          <a:bodyPr lIns="136401" tIns="0" rIns="136401" anchor="t"/>
          <a:lstStyle>
            <a:lvl1pPr marL="0" marR="27280" indent="0" algn="r">
              <a:buNone/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483" y="253027"/>
            <a:ext cx="11570335" cy="584606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8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0033" y="8535025"/>
            <a:ext cx="2557653" cy="4871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4015" y="8535025"/>
            <a:ext cx="3130976" cy="486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6204C2-74D0-470C-B595-9D28488A36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2" y="6480073"/>
            <a:ext cx="10756027" cy="749448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5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004" y="7918325"/>
            <a:ext cx="6580637" cy="12268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6401" tIns="68201" rIns="136401" bIns="68201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6949" y="7910432"/>
            <a:ext cx="4915476" cy="12433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6401" tIns="68201" rIns="136401" bIns="68201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47" y="7713629"/>
            <a:ext cx="4531693" cy="1439656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6401" tIns="68201" rIns="136401" bIns="68201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03" y="7708947"/>
            <a:ext cx="4535949" cy="144433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40116" y="6644325"/>
            <a:ext cx="243586" cy="30448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401" tIns="68201" rIns="136401" bIns="68201"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291820" y="6644325"/>
            <a:ext cx="243586" cy="304483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6401" tIns="68201" rIns="136401" bIns="68201"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004" y="7918325"/>
            <a:ext cx="6580637" cy="122682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6401" tIns="68201" rIns="136401" bIns="68201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6949" y="7910432"/>
            <a:ext cx="4915476" cy="124330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6401" tIns="68201" rIns="136401" bIns="68201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47" y="7713629"/>
            <a:ext cx="4531693" cy="1439656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36401" tIns="68201" rIns="136401" bIns="68201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03" y="7708947"/>
            <a:ext cx="4535949" cy="144433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8965" y="365803"/>
            <a:ext cx="10961370" cy="1522413"/>
          </a:xfrm>
          <a:prstGeom prst="rect">
            <a:avLst/>
          </a:prstGeom>
        </p:spPr>
        <p:txBody>
          <a:bodyPr vert="horz" lIns="136401" tIns="68201" rIns="136401" bIns="6820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8965" y="1973048"/>
            <a:ext cx="10961370" cy="6028331"/>
          </a:xfrm>
          <a:prstGeom prst="rect">
            <a:avLst/>
          </a:prstGeom>
        </p:spPr>
        <p:txBody>
          <a:bodyPr vert="horz" lIns="136401" tIns="68201" rIns="136401" bIns="68201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17686" y="8535025"/>
            <a:ext cx="487172" cy="486327"/>
          </a:xfrm>
          <a:prstGeom prst="rect">
            <a:avLst/>
          </a:prstGeom>
        </p:spPr>
        <p:txBody>
          <a:bodyPr vert="horz" lIns="136401" tIns="68201" rIns="136401" bIns="68201" anchor="b"/>
          <a:lstStyle>
            <a:lvl1pPr algn="r" eaLnBrk="1" latinLnBrk="0" hangingPunct="1">
              <a:defRPr kumimoji="0" sz="1500" b="0">
                <a:solidFill>
                  <a:schemeClr val="tx1"/>
                </a:solidFill>
              </a:defRPr>
            </a:lvl1pPr>
            <a:extLst/>
          </a:lstStyle>
          <a:p>
            <a:fld id="{656A2A0F-E7B7-4C51-B64F-81A7EBBB55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BQG_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66050" y="8415337"/>
            <a:ext cx="3606800" cy="6477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6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45604" indent="-381923" algn="l" rtl="0" eaLnBrk="1" latinLnBrk="0" hangingPunct="1">
        <a:spcBef>
          <a:spcPts val="597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527" indent="-341003" algn="l" rtl="0" eaLnBrk="1" latinLnBrk="0" hangingPunct="1">
        <a:spcBef>
          <a:spcPts val="483"/>
        </a:spcBef>
        <a:buClr>
          <a:schemeClr val="accent1"/>
        </a:buClr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170" indent="-341003" algn="l" rtl="0" eaLnBrk="1" latinLnBrk="0" hangingPunct="1">
        <a:spcBef>
          <a:spcPts val="522"/>
        </a:spcBef>
        <a:buClr>
          <a:schemeClr val="accent2"/>
        </a:buClr>
        <a:buSzPct val="100000"/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5013" indent="-341003" algn="l" rtl="0" eaLnBrk="1" latinLnBrk="0" hangingPunct="1">
        <a:spcBef>
          <a:spcPts val="522"/>
        </a:spcBef>
        <a:buClr>
          <a:schemeClr val="accent2"/>
        </a:buClr>
        <a:buFont typeface="Wingdings 2"/>
        <a:buChar char="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016" indent="-341003" algn="l" rtl="0" eaLnBrk="1" latinLnBrk="0" hangingPunct="1">
        <a:spcBef>
          <a:spcPts val="522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7018" indent="-341003" algn="l" rtl="0" eaLnBrk="1" latinLnBrk="0" hangingPunct="1">
        <a:spcBef>
          <a:spcPts val="522"/>
        </a:spcBef>
        <a:buClr>
          <a:schemeClr val="accent3"/>
        </a:buClr>
        <a:buFont typeface="Wingdings 2"/>
        <a:buChar char="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021" indent="-341003" algn="l" rtl="0" eaLnBrk="1" latinLnBrk="0" hangingPunct="1">
        <a:spcBef>
          <a:spcPts val="522"/>
        </a:spcBef>
        <a:buClr>
          <a:schemeClr val="accent3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069024" indent="-341003" algn="l" rtl="0" eaLnBrk="1" latinLnBrk="0" hangingPunct="1">
        <a:spcBef>
          <a:spcPts val="522"/>
        </a:spcBef>
        <a:buClr>
          <a:schemeClr val="accent3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410026" indent="-341003" algn="l" rtl="0" eaLnBrk="1" latinLnBrk="0" hangingPunct="1">
        <a:spcBef>
          <a:spcPts val="522"/>
        </a:spcBef>
        <a:buClr>
          <a:schemeClr val="accent3"/>
        </a:buClr>
        <a:buFont typeface="Wingdings 2"/>
        <a:buChar char="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20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64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046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7280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4100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0920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7740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4560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" Type="http://schemas.openxmlformats.org/officeDocument/2006/relationships/image" Target="../media/image10.jpeg"/><Relationship Id="rId21" Type="http://schemas.openxmlformats.org/officeDocument/2006/relationships/image" Target="../media/image28.gif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3.jpeg"/><Relationship Id="rId20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24" Type="http://schemas.openxmlformats.org/officeDocument/2006/relationships/image" Target="../media/image31.png"/><Relationship Id="rId5" Type="http://schemas.openxmlformats.org/officeDocument/2006/relationships/image" Target="../media/image12.gif"/><Relationship Id="rId15" Type="http://schemas.openxmlformats.org/officeDocument/2006/relationships/image" Target="../media/image22.jpeg"/><Relationship Id="rId23" Type="http://schemas.openxmlformats.org/officeDocument/2006/relationships/image" Target="../media/image30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Relationship Id="rId22" Type="http://schemas.openxmlformats.org/officeDocument/2006/relationships/image" Target="../media/image29.gif"/><Relationship Id="rId27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7" y="5379191"/>
            <a:ext cx="10758382" cy="1319424"/>
          </a:xfrm>
        </p:spPr>
        <p:txBody>
          <a:bodyPr>
            <a:normAutofit fontScale="90000"/>
          </a:bodyPr>
          <a:lstStyle/>
          <a:p>
            <a:r>
              <a:rPr lang="en-US" dirty="0"/>
              <a:t>Albuquerque </a:t>
            </a:r>
            <a:r>
              <a:rPr lang="en-US" dirty="0" err="1"/>
              <a:t>GigaPoP</a:t>
            </a:r>
            <a:r>
              <a:rPr lang="en-US" dirty="0"/>
              <a:t> ABQG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1953" y="2619785"/>
            <a:ext cx="10758382" cy="11854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University of New Mexico </a:t>
            </a:r>
          </a:p>
          <a:p>
            <a:r>
              <a:rPr lang="en-US" dirty="0"/>
              <a:t>Information Technologies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1B098-B4F4-4619-8A9D-27828D83809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D6F3A4-F566-41F0-9C4B-C01DEA08F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627" y="1045831"/>
            <a:ext cx="5409285" cy="13878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5150" y="508620"/>
            <a:ext cx="8001000" cy="473069"/>
          </a:xfrm>
        </p:spPr>
        <p:txBody>
          <a:bodyPr>
            <a:normAutofit fontScale="90000"/>
          </a:bodyPr>
          <a:lstStyle/>
          <a:p>
            <a:r>
              <a:rPr lang="en-US" dirty="0"/>
              <a:t>ABQG Collaborators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6" name="Picture 15" descr="A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50" y="1824039"/>
            <a:ext cx="1447800" cy="1483995"/>
          </a:xfrm>
          <a:prstGeom prst="rect">
            <a:avLst/>
          </a:prstGeom>
        </p:spPr>
      </p:pic>
      <p:pic>
        <p:nvPicPr>
          <p:cNvPr id="19" name="Picture 18" descr="checs_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5850" y="3805237"/>
            <a:ext cx="2209800" cy="495930"/>
          </a:xfrm>
          <a:prstGeom prst="rect">
            <a:avLst/>
          </a:prstGeom>
        </p:spPr>
      </p:pic>
      <p:pic>
        <p:nvPicPr>
          <p:cNvPr id="22" name="Picture 21" descr="DoI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8732" y="3450802"/>
            <a:ext cx="2299730" cy="762000"/>
          </a:xfrm>
          <a:prstGeom prst="rect">
            <a:avLst/>
          </a:prstGeom>
        </p:spPr>
      </p:pic>
      <p:pic>
        <p:nvPicPr>
          <p:cNvPr id="24" name="Picture 23" descr="ESN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00849" y="4208039"/>
            <a:ext cx="1295400" cy="1554480"/>
          </a:xfrm>
          <a:prstGeom prst="rect">
            <a:avLst/>
          </a:prstGeom>
        </p:spPr>
      </p:pic>
      <p:pic>
        <p:nvPicPr>
          <p:cNvPr id="25" name="Picture 24" descr="I2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00482" y="3270907"/>
            <a:ext cx="1867739" cy="1381125"/>
          </a:xfrm>
          <a:prstGeom prst="rect">
            <a:avLst/>
          </a:prstGeom>
        </p:spPr>
      </p:pic>
      <p:pic>
        <p:nvPicPr>
          <p:cNvPr id="26" name="Picture 25" descr="KNM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99450" y="2550901"/>
            <a:ext cx="1371600" cy="628650"/>
          </a:xfrm>
          <a:prstGeom prst="rect">
            <a:avLst/>
          </a:prstGeom>
        </p:spPr>
      </p:pic>
      <p:pic>
        <p:nvPicPr>
          <p:cNvPr id="27" name="Picture 26" descr="lalr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98769" y="6484144"/>
            <a:ext cx="2667000" cy="966787"/>
          </a:xfrm>
          <a:prstGeom prst="rect">
            <a:avLst/>
          </a:prstGeom>
        </p:spPr>
      </p:pic>
      <p:pic>
        <p:nvPicPr>
          <p:cNvPr id="31" name="Picture 30" descr="NMCH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4650" y="5634037"/>
            <a:ext cx="2153921" cy="504826"/>
          </a:xfrm>
          <a:prstGeom prst="rect">
            <a:avLst/>
          </a:prstGeom>
        </p:spPr>
      </p:pic>
      <p:pic>
        <p:nvPicPr>
          <p:cNvPr id="32" name="Picture 31" descr="NMHU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2250" y="3348038"/>
            <a:ext cx="2133601" cy="1419814"/>
          </a:xfrm>
          <a:prstGeom prst="rect">
            <a:avLst/>
          </a:prstGeom>
        </p:spPr>
      </p:pic>
      <p:pic>
        <p:nvPicPr>
          <p:cNvPr id="33" name="Picture 32" descr="NMSU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61111" y="4652032"/>
            <a:ext cx="1483225" cy="1628775"/>
          </a:xfrm>
          <a:prstGeom prst="rect">
            <a:avLst/>
          </a:prstGeom>
        </p:spPr>
      </p:pic>
      <p:pic>
        <p:nvPicPr>
          <p:cNvPr id="34" name="Picture 33" descr="NMT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85849" y="4652032"/>
            <a:ext cx="2514601" cy="781903"/>
          </a:xfrm>
          <a:prstGeom prst="rect">
            <a:avLst/>
          </a:prstGeom>
        </p:spPr>
      </p:pic>
      <p:pic>
        <p:nvPicPr>
          <p:cNvPr id="37" name="Picture 36" descr="quiltHeader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99050" y="2662238"/>
            <a:ext cx="2514601" cy="547843"/>
          </a:xfrm>
          <a:prstGeom prst="rect">
            <a:avLst/>
          </a:prstGeom>
        </p:spPr>
      </p:pic>
      <p:pic>
        <p:nvPicPr>
          <p:cNvPr id="42" name="Picture 41" descr="wrni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784850" y="7234239"/>
            <a:ext cx="1371600" cy="1314449"/>
          </a:xfrm>
          <a:prstGeom prst="rect">
            <a:avLst/>
          </a:prstGeom>
        </p:spPr>
      </p:pic>
      <p:pic>
        <p:nvPicPr>
          <p:cNvPr id="23" name="Picture 22" descr="ENMR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75250" y="1519238"/>
            <a:ext cx="1857375" cy="771525"/>
          </a:xfrm>
          <a:prstGeom prst="rect">
            <a:avLst/>
          </a:prstGeom>
        </p:spPr>
      </p:pic>
      <p:pic>
        <p:nvPicPr>
          <p:cNvPr id="21" name="Picture 20" descr="CoABQ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962872" y="4438176"/>
            <a:ext cx="1371600" cy="1371600"/>
          </a:xfrm>
          <a:prstGeom prst="rect">
            <a:avLst/>
          </a:prstGeom>
        </p:spPr>
      </p:pic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870452" y="6015038"/>
            <a:ext cx="1981199" cy="8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http://www.planetozkids.com/images/animals/people/nav-prep-school-seal-140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13050" y="2281238"/>
            <a:ext cx="1257300" cy="1257301"/>
          </a:xfrm>
          <a:prstGeom prst="rect">
            <a:avLst/>
          </a:prstGeom>
          <a:noFill/>
        </p:spPr>
      </p:pic>
      <p:pic>
        <p:nvPicPr>
          <p:cNvPr id="10248" name="Picture 8" descr="http://www.frgp.net/images/frgp.gi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965451" y="7310437"/>
            <a:ext cx="2647950" cy="762000"/>
          </a:xfrm>
          <a:prstGeom prst="rect">
            <a:avLst/>
          </a:prstGeom>
          <a:noFill/>
        </p:spPr>
      </p:pic>
      <p:pic>
        <p:nvPicPr>
          <p:cNvPr id="10250" name="Picture 10" descr="http://www.pnw-gigapop.net/assets/logo_medium.gi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65451" y="5862637"/>
            <a:ext cx="1104900" cy="1104901"/>
          </a:xfrm>
          <a:prstGeom prst="rect">
            <a:avLst/>
          </a:prstGeom>
          <a:noFill/>
        </p:spPr>
      </p:pic>
      <p:pic>
        <p:nvPicPr>
          <p:cNvPr id="3074" name="Picture 2" descr="http://unmsrmc.org/images/logo.gi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10568" y="1420919"/>
            <a:ext cx="4668732" cy="486326"/>
          </a:xfrm>
          <a:prstGeom prst="rect">
            <a:avLst/>
          </a:prstGeom>
          <a:noFill/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6472112"/>
            <a:ext cx="16287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68221" y="3328199"/>
            <a:ext cx="1847850" cy="571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036488" y="1987148"/>
            <a:ext cx="1252538" cy="1267538"/>
          </a:xfrm>
          <a:prstGeom prst="rect">
            <a:avLst/>
          </a:prstGeom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02" y="1291288"/>
            <a:ext cx="3228975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DF46BD-B578-4288-9622-91FC8D445145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411" y="6015038"/>
            <a:ext cx="1085850" cy="106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4650" y="223837"/>
            <a:ext cx="60896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/>
              <a:t>Physical presence</a:t>
            </a:r>
          </a:p>
          <a:p>
            <a:r>
              <a:rPr lang="en-US" sz="4800" dirty="0"/>
              <a:t>- </a:t>
            </a:r>
            <a:r>
              <a:rPr lang="en-US" sz="2800" dirty="0"/>
              <a:t>Statewide &amp; beyond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6577" y="1671637"/>
            <a:ext cx="9771821" cy="6329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9976D8-5BAB-465B-A6E9-79F2822806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2381" y="-9726"/>
            <a:ext cx="6826547" cy="82248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06F4C3-9EA1-405D-B5EF-1E917F499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01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F8E9E-51EA-4BF1-8E41-98020892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F472A-A554-455F-9F9A-3B568327EAFA}"/>
              </a:ext>
            </a:extLst>
          </p:cNvPr>
          <p:cNvSpPr txBox="1"/>
          <p:nvPr/>
        </p:nvSpPr>
        <p:spPr>
          <a:xfrm>
            <a:off x="984250" y="757237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Possible </a:t>
            </a:r>
            <a:r>
              <a:rPr lang="en-US" sz="3600" b="1" dirty="0"/>
              <a:t>future </a:t>
            </a:r>
            <a:r>
              <a:rPr lang="en-US" sz="3600" dirty="0"/>
              <a:t>aggregated locations to expand services through HED in collaboration with PSFA and PED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8A7368-35FB-4500-ADC0-8CAD072E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0" y="223837"/>
            <a:ext cx="5450069" cy="72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03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FF8E9E-51EA-4BF1-8E41-980208922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F472A-A554-455F-9F9A-3B568327EAFA}"/>
              </a:ext>
            </a:extLst>
          </p:cNvPr>
          <p:cNvSpPr txBox="1"/>
          <p:nvPr/>
        </p:nvSpPr>
        <p:spPr>
          <a:xfrm>
            <a:off x="984250" y="757237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Possible </a:t>
            </a:r>
            <a:r>
              <a:rPr lang="en-US" sz="3600" b="1" dirty="0"/>
              <a:t>future </a:t>
            </a:r>
            <a:r>
              <a:rPr lang="en-US" sz="3600" dirty="0"/>
              <a:t>aggregated locations to expand services through HED in collaboration with PSFA and PED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7BB3A5-3A2B-4A21-94E0-AADCCD294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0" y="3424237"/>
            <a:ext cx="5748206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3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4650" y="223837"/>
            <a:ext cx="1127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Interconnect – Western Regional Network</a:t>
            </a:r>
          </a:p>
          <a:p>
            <a:r>
              <a:rPr lang="en-US" sz="4000" dirty="0"/>
              <a:t>- Cont.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6850" y="6472237"/>
            <a:ext cx="533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7250" y="5557837"/>
            <a:ext cx="533400" cy="15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03591C9-BCBF-4BE7-A500-6DDE69377F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5899" y="1290637"/>
            <a:ext cx="8467769" cy="609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A53B4B-0F43-4BF0-B70E-6D1C1EC811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218" y="1553368"/>
            <a:ext cx="10776863" cy="602773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100997-324B-41AC-A316-1EF0EF28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AC53A8-6323-4EB9-B711-D90732DF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National R&amp;E backbone</a:t>
            </a:r>
          </a:p>
        </p:txBody>
      </p:sp>
    </p:spTree>
    <p:extLst>
      <p:ext uri="{BB962C8B-B14F-4D97-AF65-F5344CB8AC3E}">
        <p14:creationId xmlns:p14="http://schemas.microsoft.com/office/powerpoint/2010/main" val="4039471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4650" y="223837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/>
              <a:t>Physical presence </a:t>
            </a:r>
          </a:p>
          <a:p>
            <a:r>
              <a:rPr lang="en-US" sz="4800" dirty="0"/>
              <a:t>- </a:t>
            </a:r>
            <a:r>
              <a:rPr lang="en-US" sz="2400" dirty="0"/>
              <a:t>Citywide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UNM campus – </a:t>
            </a:r>
            <a:r>
              <a:rPr lang="en-US" sz="3200" dirty="0"/>
              <a:t>256; </a:t>
            </a:r>
            <a:r>
              <a:rPr lang="en-US" sz="3200" dirty="0" err="1"/>
              <a:t>Novitski</a:t>
            </a:r>
            <a:r>
              <a:rPr lang="en-US" sz="3200" dirty="0"/>
              <a:t>; Centennial ; </a:t>
            </a:r>
            <a:r>
              <a:rPr lang="en-US" sz="3200" b="1" dirty="0"/>
              <a:t>Cancer Center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Downtown – 505 Marquette ;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Rio Rancho – UNM West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Mesa del sol – IFDM </a:t>
            </a:r>
            <a:r>
              <a:rPr lang="en-US" sz="2800" dirty="0"/>
              <a:t>(The Interdisciplinary Film and Digital Media Program)</a:t>
            </a:r>
          </a:p>
          <a:p>
            <a:pPr marL="16368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4650" y="223837"/>
            <a:ext cx="60896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/>
              <a:t>Logical presence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86" y="1138237"/>
            <a:ext cx="8813510" cy="6862763"/>
          </a:xfrm>
        </p:spPr>
      </p:pic>
    </p:spTree>
    <p:extLst>
      <p:ext uri="{BB962C8B-B14F-4D97-AF65-F5344CB8AC3E}">
        <p14:creationId xmlns:p14="http://schemas.microsoft.com/office/powerpoint/2010/main" val="13582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208" y="669961"/>
            <a:ext cx="11804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Service provision &amp; design principles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redundancy when funding is possible</a:t>
            </a:r>
          </a:p>
          <a:p>
            <a:r>
              <a:rPr lang="en-US" dirty="0"/>
              <a:t>Take advantage of economic of scale for volume buying whenever possible. </a:t>
            </a:r>
          </a:p>
        </p:txBody>
      </p:sp>
    </p:spTree>
    <p:extLst>
      <p:ext uri="{BB962C8B-B14F-4D97-AF65-F5344CB8AC3E}">
        <p14:creationId xmlns:p14="http://schemas.microsoft.com/office/powerpoint/2010/main" val="5107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1973049"/>
            <a:ext cx="10961370" cy="533453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“</a:t>
            </a:r>
            <a:r>
              <a:rPr lang="en-US" dirty="0" err="1"/>
              <a:t>GigaPoP</a:t>
            </a:r>
            <a:r>
              <a:rPr lang="en-US" dirty="0"/>
              <a:t>”  is a network access point that support data transfer rates of at least 1 </a:t>
            </a:r>
            <a:r>
              <a:rPr lang="en-US" dirty="0" err="1"/>
              <a:t>Gbps</a:t>
            </a:r>
            <a:r>
              <a:rPr lang="en-US" dirty="0"/>
              <a:t>. </a:t>
            </a:r>
          </a:p>
          <a:p>
            <a:pPr>
              <a:lnSpc>
                <a:spcPct val="110000"/>
              </a:lnSpc>
            </a:pPr>
            <a:r>
              <a:rPr lang="en-US" dirty="0" err="1"/>
              <a:t>GigaPoP</a:t>
            </a:r>
            <a:r>
              <a:rPr lang="en-US" dirty="0"/>
              <a:t> is short for </a:t>
            </a:r>
            <a:r>
              <a:rPr lang="en-US" b="1" dirty="0"/>
              <a:t>Giga</a:t>
            </a:r>
            <a:r>
              <a:rPr lang="en-US" dirty="0"/>
              <a:t>bit </a:t>
            </a:r>
            <a:r>
              <a:rPr lang="en-US" b="1" dirty="0"/>
              <a:t>P</a:t>
            </a:r>
            <a:r>
              <a:rPr lang="en-US" dirty="0"/>
              <a:t>oint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/>
              <a:t>P</a:t>
            </a:r>
            <a:r>
              <a:rPr lang="en-US" dirty="0"/>
              <a:t>resence. </a:t>
            </a:r>
          </a:p>
          <a:p>
            <a:pPr>
              <a:lnSpc>
                <a:spcPct val="110000"/>
              </a:lnSpc>
            </a:pPr>
            <a:r>
              <a:rPr lang="en-US" dirty="0"/>
              <a:t>Aggregate “local” traffic for peering.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GigaPop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208" y="669961"/>
            <a:ext cx="11804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Partnership with NMDOT &amp; SFIS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fiber back to ABQG through layer-1 </a:t>
            </a:r>
            <a:r>
              <a:rPr lang="en-US" dirty="0" err="1"/>
              <a:t>infrastrure</a:t>
            </a:r>
            <a:r>
              <a:rPr lang="en-US" dirty="0"/>
              <a:t> last resort – NMDOT &amp; SFIS</a:t>
            </a:r>
          </a:p>
          <a:p>
            <a:r>
              <a:rPr lang="en-US" dirty="0"/>
              <a:t>Require lateral fiber buildout to aggregational sites (regional hubs) for service change/co-location/uplink sharing etc.</a:t>
            </a:r>
          </a:p>
          <a:p>
            <a:pPr marL="16368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613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0208" y="669961"/>
            <a:ext cx="118046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Partnership middle mile carrier*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649" y="1973048"/>
            <a:ext cx="10433685" cy="442298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/>
              <a:t>Sacredwind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Plateau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Windstream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PNM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NMDOT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SFIS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RGON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CEFF8A-93B7-4918-8611-DCAE9C4232CC}"/>
              </a:ext>
            </a:extLst>
          </p:cNvPr>
          <p:cNvSpPr txBox="1"/>
          <p:nvPr/>
        </p:nvSpPr>
        <p:spPr>
          <a:xfrm>
            <a:off x="679450" y="6929437"/>
            <a:ext cx="640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Require </a:t>
            </a:r>
            <a:r>
              <a:rPr lang="en-US" dirty="0" err="1"/>
              <a:t>crossconnect</a:t>
            </a:r>
            <a:r>
              <a:rPr lang="en-US" dirty="0"/>
              <a:t> at 505 through landlord H5</a:t>
            </a:r>
          </a:p>
        </p:txBody>
      </p:sp>
    </p:spTree>
    <p:extLst>
      <p:ext uri="{BB962C8B-B14F-4D97-AF65-F5344CB8AC3E}">
        <p14:creationId xmlns:p14="http://schemas.microsoft.com/office/powerpoint/2010/main" val="36476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527050" y="2967037"/>
            <a:ext cx="10744200" cy="3200400"/>
          </a:xfrm>
        </p:spPr>
        <p:txBody>
          <a:bodyPr>
            <a:noAutofit/>
          </a:bodyPr>
          <a:lstStyle/>
          <a:p>
            <a:pPr marL="906631" indent="-742950" eaLnBrk="1" hangingPunct="1">
              <a:buFont typeface="+mj-lt"/>
              <a:buAutoNum type="arabicPeriod"/>
            </a:pPr>
            <a:r>
              <a:rPr lang="en-US" sz="3600" dirty="0"/>
              <a:t>Internet &amp; Telco circuits </a:t>
            </a:r>
            <a:r>
              <a:rPr lang="en-US" sz="2400" dirty="0"/>
              <a:t>(mostly pass through account with accounting and administrative overhead) </a:t>
            </a:r>
          </a:p>
          <a:p>
            <a:pPr marL="906631" indent="-742950" eaLnBrk="1" hangingPunct="1">
              <a:buFont typeface="+mj-lt"/>
              <a:buAutoNum type="arabicPeriod"/>
            </a:pPr>
            <a:r>
              <a:rPr lang="en-US" sz="3600" dirty="0"/>
              <a:t>Logistics costs </a:t>
            </a:r>
            <a:r>
              <a:rPr lang="en-US" sz="2400" dirty="0"/>
              <a:t>( Location – 400 Tijeras; 505 Marquette at ABQ; 501 Overland at  El Paso for Rent, electricity, cooling, access security, fiber leasing, roof access etc. )</a:t>
            </a:r>
          </a:p>
          <a:p>
            <a:pPr marL="906631" indent="-742950" eaLnBrk="1" hangingPunct="1">
              <a:buFont typeface="+mj-lt"/>
              <a:buAutoNum type="arabicPeriod"/>
            </a:pPr>
            <a:r>
              <a:rPr lang="en-US" sz="3600" dirty="0"/>
              <a:t>Hardware/software/license maintenance  </a:t>
            </a:r>
          </a:p>
          <a:p>
            <a:pPr marL="163681" indent="0" algn="ctr" eaLnBrk="1" hangingPunct="1">
              <a:buNone/>
            </a:pPr>
            <a:r>
              <a:rPr lang="en-US" sz="3600" dirty="0"/>
              <a:t> </a:t>
            </a:r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316" y="757237"/>
            <a:ext cx="10961370" cy="1522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ABQG operation </a:t>
            </a:r>
            <a:r>
              <a:rPr lang="en-US" b="1" u="sng" dirty="0">
                <a:solidFill>
                  <a:schemeClr val="tx1"/>
                </a:solidFill>
              </a:rPr>
              <a:t>expenditure</a:t>
            </a:r>
            <a:r>
              <a:rPr lang="en-US" b="1" dirty="0">
                <a:solidFill>
                  <a:schemeClr val="tx1"/>
                </a:solidFill>
              </a:rPr>
              <a:t> &amp; revenue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3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08965" y="2890837"/>
            <a:ext cx="10744200" cy="4114800"/>
          </a:xfrm>
        </p:spPr>
        <p:txBody>
          <a:bodyPr>
            <a:noAutofit/>
          </a:bodyPr>
          <a:lstStyle/>
          <a:p>
            <a:pPr marL="906631" indent="-742950" eaLnBrk="1" hangingPunct="1">
              <a:buFont typeface="+mj-lt"/>
              <a:buAutoNum type="alphaLcPeriod"/>
            </a:pPr>
            <a:r>
              <a:rPr lang="en-US" sz="3600" dirty="0"/>
              <a:t>ABQG membership </a:t>
            </a:r>
            <a:r>
              <a:rPr lang="en-US" sz="2400" dirty="0"/>
              <a:t>(only for larger institute)</a:t>
            </a:r>
          </a:p>
          <a:p>
            <a:pPr marL="906631" indent="-742950" eaLnBrk="1" hangingPunct="1">
              <a:buFont typeface="+mj-lt"/>
              <a:buAutoNum type="alphaLcPeriod"/>
            </a:pPr>
            <a:r>
              <a:rPr lang="en-US" sz="3600" dirty="0"/>
              <a:t>External entities internet usage fee </a:t>
            </a:r>
            <a:r>
              <a:rPr lang="en-US" sz="2400" dirty="0"/>
              <a:t>(Research partners; tenants on campus such as STP, ACC), SRMC, etc. </a:t>
            </a:r>
          </a:p>
          <a:p>
            <a:pPr marL="906631" indent="-742950" eaLnBrk="1" hangingPunct="1">
              <a:buFont typeface="+mj-lt"/>
              <a:buAutoNum type="alphaLcPeriod"/>
            </a:pPr>
            <a:r>
              <a:rPr lang="en-US" sz="3600" dirty="0"/>
              <a:t>Engineering consultation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8965" y="757237"/>
            <a:ext cx="10961370" cy="1522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ABQG operation expenditure &amp; </a:t>
            </a:r>
            <a:r>
              <a:rPr lang="en-US" b="1" u="sng" dirty="0">
                <a:solidFill>
                  <a:schemeClr val="tx1"/>
                </a:solidFill>
              </a:rPr>
              <a:t>revenue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6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46483" y="1824037"/>
            <a:ext cx="10744200" cy="5181599"/>
          </a:xfrm>
        </p:spPr>
        <p:txBody>
          <a:bodyPr>
            <a:noAutofit/>
          </a:bodyPr>
          <a:lstStyle/>
          <a:p>
            <a:pPr marL="1020931" indent="-857250" eaLnBrk="1" hangingPunct="1">
              <a:buFont typeface="+mj-lt"/>
              <a:buAutoNum type="romanLcPeriod"/>
            </a:pPr>
            <a:r>
              <a:rPr lang="en-US" sz="3600" dirty="0"/>
              <a:t>Resource management </a:t>
            </a:r>
          </a:p>
          <a:p>
            <a:pPr marL="1020931" indent="-857250" eaLnBrk="1" hangingPunct="1">
              <a:buFont typeface="+mj-lt"/>
              <a:buAutoNum type="romanLcPeriod"/>
            </a:pPr>
            <a:r>
              <a:rPr lang="en-US" sz="3600" dirty="0"/>
              <a:t>Administrative overhead grows as service grows. </a:t>
            </a:r>
          </a:p>
          <a:p>
            <a:pPr marL="1020931" indent="-857250" eaLnBrk="1" hangingPunct="1">
              <a:buFont typeface="+mj-lt"/>
              <a:buAutoNum type="romanLcPeriod"/>
            </a:pPr>
            <a:r>
              <a:rPr lang="en-US" sz="3600" dirty="0"/>
              <a:t>Circuits subsidy arrangement for UNM &amp; its branch campuses</a:t>
            </a:r>
          </a:p>
          <a:p>
            <a:pPr marL="1020931" indent="-857250" eaLnBrk="1" hangingPunct="1">
              <a:buFont typeface="+mj-lt"/>
              <a:buAutoNum type="romanLcPeriod"/>
            </a:pPr>
            <a:r>
              <a:rPr lang="en-US" sz="3600" dirty="0"/>
              <a:t>On going Internet usage growth in sync with partners/customers’ commitment. </a:t>
            </a:r>
          </a:p>
          <a:p>
            <a:pPr marL="1020931" indent="-857250" eaLnBrk="1" hangingPunct="1">
              <a:buFont typeface="+mj-lt"/>
              <a:buAutoNum type="romanLcPeriod"/>
            </a:pPr>
            <a:r>
              <a:rPr lang="en-US" sz="3600" dirty="0"/>
              <a:t>Security for high throughput aggregated environment</a:t>
            </a:r>
          </a:p>
          <a:p>
            <a:pPr marL="1020931" indent="-857250" eaLnBrk="1" hangingPunct="1">
              <a:buFont typeface="+mj-lt"/>
              <a:buAutoNum type="romanLcPeriod"/>
            </a:pPr>
            <a:r>
              <a:rPr lang="en-US" sz="3600" dirty="0"/>
              <a:t>Keep service offer attractive and affordable 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6316" y="528637"/>
            <a:ext cx="11324534" cy="15224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 Challenge and Sustainability</a:t>
            </a:r>
            <a:endParaRPr lang="en-US" sz="49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71637"/>
            <a:ext cx="10744200" cy="6095999"/>
          </a:xfrm>
        </p:spPr>
        <p:txBody>
          <a:bodyPr>
            <a:noAutofit/>
          </a:bodyPr>
          <a:lstStyle/>
          <a:p>
            <a:pPr marL="163681" indent="0" eaLnBrk="1" hangingPunct="1">
              <a:buNone/>
            </a:pPr>
            <a:endParaRPr lang="en-US" sz="36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4414837"/>
            <a:ext cx="10961370" cy="97857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8000" b="1" dirty="0">
                <a:solidFill>
                  <a:schemeClr val="tx1"/>
                </a:solidFill>
              </a:rPr>
              <a:t>Q &amp; A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2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71637"/>
            <a:ext cx="10744200" cy="6095999"/>
          </a:xfrm>
        </p:spPr>
        <p:txBody>
          <a:bodyPr>
            <a:noAutofit/>
          </a:bodyPr>
          <a:lstStyle/>
          <a:p>
            <a:pPr marL="163681" indent="0" eaLnBrk="1" hangingPunct="1">
              <a:buNone/>
            </a:pPr>
            <a:endParaRPr lang="en-US" sz="3600" dirty="0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4414837"/>
            <a:ext cx="10961370" cy="978579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6000" dirty="0">
                <a:solidFill>
                  <a:schemeClr val="tx1"/>
                </a:solidFill>
              </a:rPr>
              <a:t>Backbone-l@unm.edu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8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offer New Mexicans access to high quality education, research, service programs, and economic development opportunities.</a:t>
            </a:r>
          </a:p>
          <a:p>
            <a:r>
              <a:rPr lang="en-US" dirty="0"/>
              <a:t>To serve as a significant knowledge resources for New Mexico and beyond.</a:t>
            </a:r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UNM/ABQG Vision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623910"/>
            <a:ext cx="10134600" cy="2257527"/>
          </a:xfrm>
        </p:spPr>
        <p:txBody>
          <a:bodyPr>
            <a:noAutofit/>
          </a:bodyPr>
          <a:lstStyle/>
          <a:p>
            <a:r>
              <a:rPr lang="en-US" sz="1800" dirty="0"/>
              <a:t>Not for profit operated by UNM;</a:t>
            </a:r>
          </a:p>
          <a:p>
            <a:r>
              <a:rPr lang="en-US" sz="1800" dirty="0"/>
              <a:t>1of 35 research and education networks in the United States;</a:t>
            </a:r>
          </a:p>
          <a:p>
            <a:r>
              <a:rPr lang="en-US" sz="1800" dirty="0"/>
              <a:t>1 of the 4 founding members of the West Regional Network;</a:t>
            </a:r>
          </a:p>
          <a:p>
            <a:r>
              <a:rPr lang="en-US" sz="1800" dirty="0"/>
              <a:t>Serves as an aggregation point for local networks; education &amp; research institutes; non-profit entities. 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365804"/>
            <a:ext cx="10961370" cy="1229634"/>
          </a:xfrm>
        </p:spPr>
        <p:txBody>
          <a:bodyPr/>
          <a:lstStyle/>
          <a:p>
            <a:r>
              <a:rPr lang="en-US" dirty="0"/>
              <a:t>What is ABQG?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9050" y="6548437"/>
            <a:ext cx="2038343" cy="152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78449" y="6777037"/>
            <a:ext cx="1725401" cy="128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4050" y="6142009"/>
            <a:ext cx="1890329" cy="193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37650" y="4719637"/>
            <a:ext cx="1828800" cy="176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3850" y="6472237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1050" y="4567237"/>
            <a:ext cx="3201421" cy="156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1850" y="3271837"/>
            <a:ext cx="89154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5604" lvl="0" indent="-381923" eaLnBrk="1" fontAlgn="auto" hangingPunct="1">
              <a:spcBef>
                <a:spcPts val="597"/>
              </a:spcBef>
              <a:spcAft>
                <a:spcPts val="0"/>
              </a:spcAft>
              <a:buClr>
                <a:srgbClr val="AB0042"/>
              </a:buClr>
              <a:buSzPct val="68000"/>
              <a:buFont typeface="Wingdings 3"/>
              <a:buChar char=""/>
            </a:pPr>
            <a:r>
              <a:rPr lang="en-US" dirty="0">
                <a:solidFill>
                  <a:prstClr val="black"/>
                </a:solidFill>
                <a:latin typeface="Lucida Sans Unicode"/>
              </a:rPr>
              <a:t>Facilitate and build network interconnections where appropriate;</a:t>
            </a:r>
          </a:p>
          <a:p>
            <a:pPr marL="545604" lvl="0" indent="-381923" eaLnBrk="1" fontAlgn="auto" hangingPunct="1">
              <a:spcBef>
                <a:spcPts val="597"/>
              </a:spcBef>
              <a:spcAft>
                <a:spcPts val="0"/>
              </a:spcAft>
              <a:buClr>
                <a:srgbClr val="AB0042"/>
              </a:buClr>
              <a:buSzPct val="68000"/>
              <a:buFont typeface="Wingdings 3"/>
              <a:buChar char=""/>
            </a:pPr>
            <a:r>
              <a:rPr lang="en-US" dirty="0">
                <a:solidFill>
                  <a:prstClr val="black"/>
                </a:solidFill>
                <a:latin typeface="Lucida Sans Unicode"/>
              </a:rPr>
              <a:t>Provide internet services interconnect on-ramp along with New Mexico Education partners; </a:t>
            </a:r>
          </a:p>
          <a:p>
            <a:pPr marL="545604" lvl="0" indent="-381923" eaLnBrk="1" fontAlgn="auto" hangingPunct="1">
              <a:spcBef>
                <a:spcPts val="597"/>
              </a:spcBef>
              <a:spcAft>
                <a:spcPts val="0"/>
              </a:spcAft>
              <a:buClr>
                <a:srgbClr val="AB0042"/>
              </a:buClr>
              <a:buSzPct val="68000"/>
              <a:buFont typeface="Wingdings 3"/>
              <a:buChar char=""/>
            </a:pPr>
            <a:r>
              <a:rPr lang="en-US" dirty="0">
                <a:solidFill>
                  <a:prstClr val="black"/>
                </a:solidFill>
                <a:latin typeface="Lucida Sans Unicode"/>
              </a:rPr>
              <a:t>Is a high-speed and high-volume </a:t>
            </a:r>
          </a:p>
          <a:p>
            <a:pPr marL="545604" lvl="0" indent="-381923" eaLnBrk="1" fontAlgn="auto" hangingPunct="1">
              <a:spcBef>
                <a:spcPts val="597"/>
              </a:spcBef>
              <a:spcAft>
                <a:spcPts val="0"/>
              </a:spcAft>
              <a:buClr>
                <a:srgbClr val="AB0042"/>
              </a:buClr>
              <a:buSzPct val="68000"/>
            </a:pPr>
            <a:r>
              <a:rPr lang="en-US" dirty="0">
                <a:solidFill>
                  <a:prstClr val="black"/>
                </a:solidFill>
                <a:latin typeface="Lucida Sans Unicode"/>
              </a:rPr>
              <a:t>    bandwidth to support work in…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376237"/>
            <a:ext cx="9265864" cy="1447800"/>
          </a:xfrm>
        </p:spPr>
        <p:txBody>
          <a:bodyPr>
            <a:normAutofit fontScale="90000"/>
          </a:bodyPr>
          <a:lstStyle/>
          <a:p>
            <a:r>
              <a:rPr lang="en-US" dirty="0"/>
              <a:t>ABQG Services evolution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050" y="1595437"/>
            <a:ext cx="959485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2006</a:t>
            </a:r>
            <a:r>
              <a:rPr lang="en-US" sz="2200" dirty="0"/>
              <a:t> -R&amp;E requirements &amp; commodity internet redundancy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2006</a:t>
            </a:r>
            <a:r>
              <a:rPr lang="en-US" sz="2200" dirty="0"/>
              <a:t> - NLR initiative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2007</a:t>
            </a:r>
            <a:r>
              <a:rPr lang="en-US" sz="2200" dirty="0"/>
              <a:t> - I2 on ramp established at ABQ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2007</a:t>
            </a:r>
            <a:r>
              <a:rPr lang="en-US" sz="2200" dirty="0"/>
              <a:t> - Building local consortium - RGON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2009</a:t>
            </a:r>
            <a:r>
              <a:rPr lang="en-US" sz="2200" dirty="0"/>
              <a:t> - Cost reduction proposal. Move Internet 2 &amp; Commodity to FRGP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2009</a:t>
            </a:r>
            <a:r>
              <a:rPr lang="en-US" sz="2200" dirty="0"/>
              <a:t> – ABQG metro Ethernet presence established (via Comcast franchise agreement) with expansion to STP; </a:t>
            </a:r>
            <a:r>
              <a:rPr lang="en-US" sz="2200" dirty="0" err="1"/>
              <a:t>Sevilleta</a:t>
            </a:r>
            <a:r>
              <a:rPr lang="en-US" sz="2200" dirty="0"/>
              <a:t>; Campus redundancy; MDS; State-wide PBS;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2010</a:t>
            </a:r>
            <a:r>
              <a:rPr lang="en-US" sz="2200" dirty="0"/>
              <a:t> -WRN consortium established. Moved R&amp;E and Commodity to CENIC. Netflix caching added at Denver; Google caching added at ABQ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2011</a:t>
            </a:r>
            <a:r>
              <a:rPr lang="en-US" sz="2200" dirty="0"/>
              <a:t> – ENMR eastern loop established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2012</a:t>
            </a:r>
            <a:r>
              <a:rPr lang="en-US" sz="2200" dirty="0"/>
              <a:t> - I2 primary established via Chicago 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2013</a:t>
            </a:r>
            <a:r>
              <a:rPr lang="en-US" sz="2200" dirty="0"/>
              <a:t> -Establish statewide wave service aggregation at 400 Tijeras (via CenturyLink co-location)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2015</a:t>
            </a:r>
            <a:r>
              <a:rPr lang="en-US" sz="2200" dirty="0"/>
              <a:t> – Establish </a:t>
            </a:r>
            <a:r>
              <a:rPr lang="en-US" sz="2200" dirty="0" err="1"/>
              <a:t>Zayo</a:t>
            </a:r>
            <a:r>
              <a:rPr lang="en-US" sz="2200" dirty="0"/>
              <a:t> fiber to UNM West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b="1" dirty="0"/>
              <a:t>2016</a:t>
            </a:r>
            <a:r>
              <a:rPr lang="en-US" sz="2200" dirty="0"/>
              <a:t> – WRN backbone upgraded to 100 </a:t>
            </a:r>
            <a:r>
              <a:rPr lang="en-US" sz="2200" dirty="0" err="1"/>
              <a:t>Gbps</a:t>
            </a:r>
            <a:r>
              <a:rPr lang="en-US" sz="2200" dirty="0"/>
              <a:t>; </a:t>
            </a:r>
            <a:r>
              <a:rPr lang="en-US" sz="2200" dirty="0" err="1"/>
              <a:t>ScienceDMZ</a:t>
            </a:r>
            <a:r>
              <a:rPr lang="en-US" sz="2200" dirty="0"/>
              <a:t> service established. </a:t>
            </a:r>
          </a:p>
        </p:txBody>
      </p:sp>
    </p:spTree>
    <p:extLst>
      <p:ext uri="{BB962C8B-B14F-4D97-AF65-F5344CB8AC3E}">
        <p14:creationId xmlns:p14="http://schemas.microsoft.com/office/powerpoint/2010/main" val="383654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7236" y="681037"/>
            <a:ext cx="976448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Operational Philosophy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1189" y="1976437"/>
            <a:ext cx="9442450" cy="584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9481" lvl="0" indent="-685800" eaLnBrk="1" fontAlgn="auto" hangingPunct="1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rgbClr val="AB0042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black"/>
                </a:solidFill>
                <a:latin typeface="Lucida Sans Unicode"/>
              </a:rPr>
              <a:t>Developing both in-state and out-of-state collaboration for cost sharing</a:t>
            </a:r>
          </a:p>
          <a:p>
            <a:pPr marL="849481" lvl="0" indent="-685800" eaLnBrk="1" fontAlgn="auto" hangingPunct="1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rgbClr val="AB0042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4000" dirty="0"/>
              <a:t>Grow together along with consortium (</a:t>
            </a:r>
            <a:r>
              <a:rPr lang="en-US" sz="4000" dirty="0" err="1"/>
              <a:t>Checsnet</a:t>
            </a:r>
            <a:r>
              <a:rPr lang="en-US" sz="4000" dirty="0"/>
              <a:t> </a:t>
            </a:r>
            <a:r>
              <a:rPr lang="en-US" sz="4000" b="1" dirty="0"/>
              <a:t>W</a:t>
            </a:r>
            <a:r>
              <a:rPr lang="en-US" sz="4000" dirty="0"/>
              <a:t>estern </a:t>
            </a:r>
            <a:r>
              <a:rPr lang="en-US" sz="4000" b="1" dirty="0"/>
              <a:t>R</a:t>
            </a:r>
            <a:r>
              <a:rPr lang="en-US" sz="4000" dirty="0"/>
              <a:t>egional </a:t>
            </a:r>
            <a:r>
              <a:rPr lang="en-US" sz="4000" b="1" dirty="0"/>
              <a:t>N</a:t>
            </a:r>
            <a:r>
              <a:rPr lang="en-US" sz="4000" dirty="0"/>
              <a:t>etwork; Internet 2)</a:t>
            </a:r>
          </a:p>
          <a:p>
            <a:pPr marL="849481" indent="-685800" eaLnBrk="1" fontAlgn="auto" hangingPunct="1">
              <a:lnSpc>
                <a:spcPct val="90000"/>
              </a:lnSpc>
              <a:spcBef>
                <a:spcPts val="597"/>
              </a:spcBef>
              <a:spcAft>
                <a:spcPts val="0"/>
              </a:spcAft>
              <a:buClr>
                <a:srgbClr val="AB0042"/>
              </a:buClr>
              <a:buSzPct val="68000"/>
              <a:buFont typeface="Arial" panose="020B0604020202020204" pitchFamily="34" charset="0"/>
              <a:buChar char="•"/>
            </a:pPr>
            <a:r>
              <a:rPr lang="en-US" sz="4000" dirty="0"/>
              <a:t>Willingness to cover the administrative overhead -  </a:t>
            </a:r>
            <a:r>
              <a:rPr lang="en-US" sz="2800" dirty="0"/>
              <a:t>serve as record holder for upstream ISP; aggregated location maintenance; billing, contract negotiation, on call coverage.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71637"/>
            <a:ext cx="10744200" cy="6095999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Low cost Commodity Internet and access to high speed research networks</a:t>
            </a:r>
          </a:p>
          <a:p>
            <a:pPr eaLnBrk="1" hangingPunct="1"/>
            <a:r>
              <a:rPr lang="en-US" sz="3600" dirty="0"/>
              <a:t>Aggregation points for Statewide benefits</a:t>
            </a:r>
          </a:p>
          <a:p>
            <a:pPr eaLnBrk="1" hangingPunct="1"/>
            <a:r>
              <a:rPr lang="en-US" sz="3600" dirty="0"/>
              <a:t>Technical outreach programs</a:t>
            </a:r>
          </a:p>
          <a:p>
            <a:pPr eaLnBrk="1" hangingPunct="1"/>
            <a:r>
              <a:rPr lang="en-US" sz="3600" dirty="0"/>
              <a:t>Create an environment for future network growth</a:t>
            </a:r>
          </a:p>
          <a:p>
            <a:pPr eaLnBrk="1" hangingPunct="1"/>
            <a:r>
              <a:rPr lang="en-US" sz="3600" dirty="0"/>
              <a:t>Enable value-added services to rural areas if connectivity is available</a:t>
            </a:r>
          </a:p>
          <a:p>
            <a:pPr eaLnBrk="1" hangingPunct="1"/>
            <a:r>
              <a:rPr lang="en-US" sz="3600" dirty="0"/>
              <a:t>Maintain robust research networks statewide with partners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What does ABQG do?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3ACA57-FF7E-45DB-8DE2-B4949ED63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Internet (Commodity and R&amp;E)</a:t>
            </a:r>
          </a:p>
          <a:p>
            <a:pPr fontAlgn="base"/>
            <a:r>
              <a:rPr lang="en-US" dirty="0"/>
              <a:t>Point to Point connectivity for our locations and co-location services</a:t>
            </a:r>
          </a:p>
          <a:p>
            <a:pPr fontAlgn="base"/>
            <a:r>
              <a:rPr lang="en-US" dirty="0"/>
              <a:t>NOC services with monitoring and reporting</a:t>
            </a:r>
          </a:p>
          <a:p>
            <a:pPr fontAlgn="base"/>
            <a:r>
              <a:rPr lang="en-US" dirty="0"/>
              <a:t>Peering services</a:t>
            </a:r>
          </a:p>
          <a:p>
            <a:pPr fontAlgn="base"/>
            <a:r>
              <a:rPr lang="en-US" dirty="0"/>
              <a:t>Cross connect to 3</a:t>
            </a:r>
            <a:r>
              <a:rPr lang="en-US" baseline="30000" dirty="0"/>
              <a:t>rd</a:t>
            </a:r>
            <a:r>
              <a:rPr lang="en-US" dirty="0"/>
              <a:t> party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C8930-D4A6-4DB7-ADE5-D0F86265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9297C4-7BE1-4146-8447-BF60E6E2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Checsnet</a:t>
            </a:r>
            <a:r>
              <a:rPr lang="en-US" dirty="0"/>
              <a:t> (ABQ, Socorro, Las Cruces)</a:t>
            </a:r>
          </a:p>
        </p:txBody>
      </p:sp>
    </p:spTree>
    <p:extLst>
      <p:ext uri="{BB962C8B-B14F-4D97-AF65-F5344CB8AC3E}">
        <p14:creationId xmlns:p14="http://schemas.microsoft.com/office/powerpoint/2010/main" val="655231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7550" y="2128837"/>
            <a:ext cx="10744200" cy="3276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dirty="0"/>
              <a:t>Provide IPv4 Address space</a:t>
            </a:r>
          </a:p>
          <a:p>
            <a:pPr eaLnBrk="1" hangingPunct="1"/>
            <a:r>
              <a:rPr lang="en-US" sz="3600" dirty="0"/>
              <a:t>Build optic network beyond current ABQG operation footprint</a:t>
            </a:r>
          </a:p>
          <a:p>
            <a:pPr eaLnBrk="1" hangingPunct="1"/>
            <a:r>
              <a:rPr lang="en-US" sz="3600" dirty="0"/>
              <a:t>Provide traffic filtering and scrubbing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tx1"/>
                </a:solidFill>
              </a:rPr>
              <a:t>What does ABQG </a:t>
            </a:r>
            <a:r>
              <a:rPr lang="en-US" b="1" u="sng" dirty="0">
                <a:solidFill>
                  <a:schemeClr val="tx1"/>
                </a:solidFill>
              </a:rPr>
              <a:t>NOT</a:t>
            </a:r>
            <a:r>
              <a:rPr lang="en-US" b="1" dirty="0">
                <a:solidFill>
                  <a:schemeClr val="tx1"/>
                </a:solidFill>
              </a:rPr>
              <a:t> do?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E04DC-2A87-4C36-A6FE-D1DF1BA202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7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AB0042"/>
      </a:accent1>
      <a:accent2>
        <a:srgbClr val="72002C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9D9D9D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7D9BDE309D849B0332F8239BADCAB" ma:contentTypeVersion="16" ma:contentTypeDescription="Create a new document." ma:contentTypeScope="" ma:versionID="b4c7981d491084b6cd4ad7b94666661e">
  <xsd:schema xmlns:xsd="http://www.w3.org/2001/XMLSchema" xmlns:xs="http://www.w3.org/2001/XMLSchema" xmlns:p="http://schemas.microsoft.com/office/2006/metadata/properties" xmlns:ns1="http://schemas.microsoft.com/sharepoint/v3" xmlns:ns3="abb39d39-bb1a-4a2a-9dbd-3a74a94e0638" xmlns:ns4="8091a52d-4ea9-46b7-9f03-0c58edcb308c" targetNamespace="http://schemas.microsoft.com/office/2006/metadata/properties" ma:root="true" ma:fieldsID="8851d143cf1dd0bf70f82e2f4200615e" ns1:_="" ns3:_="" ns4:_="">
    <xsd:import namespace="http://schemas.microsoft.com/sharepoint/v3"/>
    <xsd:import namespace="abb39d39-bb1a-4a2a-9dbd-3a74a94e0638"/>
    <xsd:import namespace="8091a52d-4ea9-46b7-9f03-0c58edcb308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b39d39-bb1a-4a2a-9dbd-3a74a94e063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1a52d-4ea9-46b7-9f03-0c58edcb30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4F72817-BB5C-4A13-B975-C1B7A2A6B7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66FABE-E24A-4E1E-A2FB-A9736EAFDB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bb39d39-bb1a-4a2a-9dbd-3a74a94e0638"/>
    <ds:schemaRef ds:uri="8091a52d-4ea9-46b7-9f03-0c58edcb30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BA13CE-D76A-4A8E-A5C9-79273058E6F3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8091a52d-4ea9-46b7-9f03-0c58edcb308c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bb39d39-bb1a-4a2a-9dbd-3a74a94e063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15294</TotalTime>
  <Words>986</Words>
  <Application>Microsoft Office PowerPoint</Application>
  <PresentationFormat>Ledger Paper (11x17 in)</PresentationFormat>
  <Paragraphs>155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Albuquerque GigaPoP ABQG</vt:lpstr>
      <vt:lpstr>What is a GigaPop?</vt:lpstr>
      <vt:lpstr>UNM/ABQG Vision</vt:lpstr>
      <vt:lpstr>What is ABQG?</vt:lpstr>
      <vt:lpstr>ABQG Services evolution</vt:lpstr>
      <vt:lpstr>Operational Philosophy</vt:lpstr>
      <vt:lpstr>What does ABQG do?</vt:lpstr>
      <vt:lpstr>Checsnet (ABQ, Socorro, Las Cruces)</vt:lpstr>
      <vt:lpstr>What does ABQG NOT do?</vt:lpstr>
      <vt:lpstr>ABQG Collaborators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National R&amp;E backbone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ABQG operation expenditure &amp; revenue</vt:lpstr>
      <vt:lpstr>ABQG operation expenditure &amp; revenue</vt:lpstr>
      <vt:lpstr> Challenge and Sustainability</vt:lpstr>
      <vt:lpstr>Q &amp; A</vt:lpstr>
      <vt:lpstr>Backbone-l@unm.edu</vt:lpstr>
    </vt:vector>
  </TitlesOfParts>
  <Company>unm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CHECS &amp; CHECS-Net</dc:title>
  <dc:creator>cirt</dc:creator>
  <cp:lastModifiedBy>Henrietta Vigil</cp:lastModifiedBy>
  <cp:revision>180</cp:revision>
  <dcterms:created xsi:type="dcterms:W3CDTF">2004-12-04T08:19:16Z</dcterms:created>
  <dcterms:modified xsi:type="dcterms:W3CDTF">2021-11-10T21:13:38Z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0x0101004617D9BDE309D849B0332F8239BADCAB</vt:lpwstr>
  </property>
</Properties>
</file>